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3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8" r:id="rId2"/>
    <p:sldId id="257" r:id="rId3"/>
    <p:sldId id="273" r:id="rId4"/>
    <p:sldId id="297" r:id="rId5"/>
    <p:sldId id="319" r:id="rId6"/>
    <p:sldId id="320" r:id="rId7"/>
    <p:sldId id="322" r:id="rId8"/>
    <p:sldId id="276" r:id="rId9"/>
    <p:sldId id="304" r:id="rId10"/>
    <p:sldId id="314" r:id="rId11"/>
    <p:sldId id="308" r:id="rId12"/>
    <p:sldId id="285" r:id="rId13"/>
    <p:sldId id="310" r:id="rId14"/>
    <p:sldId id="295" r:id="rId1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D8BAE85-DD99-44AF-BBF7-AB40C5EE1771}">
          <p14:sldIdLst>
            <p14:sldId id="268"/>
            <p14:sldId id="257"/>
            <p14:sldId id="273"/>
            <p14:sldId id="297"/>
            <p14:sldId id="319"/>
            <p14:sldId id="320"/>
            <p14:sldId id="322"/>
            <p14:sldId id="276"/>
            <p14:sldId id="304"/>
            <p14:sldId id="314"/>
            <p14:sldId id="308"/>
            <p14:sldId id="285"/>
            <p14:sldId id="310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346"/>
    <a:srgbClr val="E4003A"/>
    <a:srgbClr val="253746"/>
    <a:srgbClr val="EB0045"/>
    <a:srgbClr val="F66A8B"/>
    <a:srgbClr val="2B3847"/>
    <a:srgbClr val="A33794"/>
    <a:srgbClr val="323232"/>
    <a:srgbClr val="1B75BB"/>
    <a:srgbClr val="007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6374" autoAdjust="0"/>
  </p:normalViewPr>
  <p:slideViewPr>
    <p:cSldViewPr snapToGrid="0" showGuides="1">
      <p:cViewPr varScale="1">
        <p:scale>
          <a:sx n="114" d="100"/>
          <a:sy n="114" d="100"/>
        </p:scale>
        <p:origin x="498" y="114"/>
      </p:cViewPr>
      <p:guideLst>
        <p:guide orient="horz" pos="2137"/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2B3847"/>
                </a:solidFill>
                <a:latin typeface="Effra Corp" panose="020B0603020203020204" pitchFamily="34" charset="0"/>
              </a:rPr>
              <a:t>СРЕДНЕСПИСОЧНАЯ</a:t>
            </a:r>
            <a:r>
              <a:rPr lang="ru-RU" sz="2400" b="1" baseline="0" dirty="0">
                <a:solidFill>
                  <a:srgbClr val="2B3847"/>
                </a:solidFill>
                <a:latin typeface="Effra Corp" panose="020B0603020203020204" pitchFamily="34" charset="0"/>
              </a:rPr>
              <a:t> ЧИСЛЕННОСТЬ СОТРУДНИКОВ </a:t>
            </a:r>
            <a:r>
              <a:rPr lang="ru-RU" sz="1600" b="1" baseline="0" dirty="0">
                <a:solidFill>
                  <a:srgbClr val="2B3847"/>
                </a:solidFill>
                <a:latin typeface="Effra Corp" panose="020B0603020203020204" pitchFamily="34" charset="0"/>
              </a:rPr>
              <a:t>(минского филиала)</a:t>
            </a:r>
            <a:endParaRPr lang="ru-RU" sz="2400" b="1" dirty="0">
              <a:solidFill>
                <a:srgbClr val="2B3847"/>
              </a:solidFill>
              <a:latin typeface="Effra Corp" panose="020B0603020203020204" pitchFamily="34" charset="0"/>
            </a:endParaRPr>
          </a:p>
        </c:rich>
      </c:tx>
      <c:layout>
        <c:manualLayout>
          <c:xMode val="edge"/>
          <c:yMode val="edge"/>
          <c:x val="0.118319628703359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0134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36-47D6-B84D-D7909061B5EA}"/>
              </c:ext>
            </c:extLst>
          </c:dPt>
          <c:dPt>
            <c:idx val="2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36-47D6-B84D-D7909061B5EA}"/>
              </c:ext>
            </c:extLst>
          </c:dPt>
          <c:dPt>
            <c:idx val="3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36-47D6-B84D-D7909061B5EA}"/>
              </c:ext>
            </c:extLst>
          </c:dPt>
          <c:dPt>
            <c:idx val="4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36-47D6-B84D-D7909061B5EA}"/>
              </c:ext>
            </c:extLst>
          </c:dPt>
          <c:dPt>
            <c:idx val="5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36-47D6-B84D-D7909061B5EA}"/>
              </c:ext>
            </c:extLst>
          </c:dPt>
          <c:dPt>
            <c:idx val="6"/>
            <c:invertIfNegative val="0"/>
            <c:bubble3D val="0"/>
            <c:spPr>
              <a:solidFill>
                <a:srgbClr val="253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36-47D6-B84D-D7909061B5EA}"/>
              </c:ext>
            </c:extLst>
          </c:dPt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12</c:v>
                </c:pt>
                <c:pt idx="2">
                  <c:v>15</c:v>
                </c:pt>
                <c:pt idx="3">
                  <c:v>25</c:v>
                </c:pt>
                <c:pt idx="4">
                  <c:v>38</c:v>
                </c:pt>
                <c:pt idx="5">
                  <c:v>50</c:v>
                </c:pt>
                <c:pt idx="6">
                  <c:v>61</c:v>
                </c:pt>
                <c:pt idx="7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36-47D6-B84D-D7909061B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3210608"/>
        <c:axId val="1283211440"/>
      </c:barChart>
      <c:catAx>
        <c:axId val="12832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211440"/>
        <c:crosses val="autoZero"/>
        <c:auto val="1"/>
        <c:lblAlgn val="ctr"/>
        <c:lblOffset val="100"/>
        <c:noMultiLvlLbl val="0"/>
      </c:catAx>
      <c:valAx>
        <c:axId val="128321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21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baseline="0" dirty="0">
                <a:solidFill>
                  <a:srgbClr val="2B3847"/>
                </a:solidFill>
                <a:latin typeface="Effra Corp" panose="020B0603020203020204" pitchFamily="34" charset="0"/>
              </a:rPr>
              <a:t>РОСТ ПО ОБЪЕМАМ И ВЫРУЧКЕ 2019/2020</a:t>
            </a:r>
          </a:p>
          <a:p>
            <a:pPr>
              <a:defRPr sz="2400" b="1"/>
            </a:pPr>
            <a:r>
              <a:rPr lang="ru-RU" sz="1600" b="1" baseline="0" dirty="0">
                <a:solidFill>
                  <a:srgbClr val="2B3847"/>
                </a:solidFill>
                <a:latin typeface="Effra Corp" panose="020B0603020203020204" pitchFamily="34" charset="0"/>
              </a:rPr>
              <a:t>(минского филиала)</a:t>
            </a:r>
            <a:endParaRPr lang="ru-RU" sz="2400" b="1" dirty="0">
              <a:solidFill>
                <a:srgbClr val="2B3847"/>
              </a:solidFill>
              <a:latin typeface="Effra Corp" panose="020B0603020203020204" pitchFamily="34" charset="0"/>
            </a:endParaRPr>
          </a:p>
        </c:rich>
      </c:tx>
      <c:layout>
        <c:manualLayout>
          <c:xMode val="edge"/>
          <c:yMode val="edge"/>
          <c:x val="0.118319628703359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121649005485899E-2"/>
          <c:y val="0.33112560446969669"/>
          <c:w val="0.89211283422161558"/>
          <c:h val="0.539020827717933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4003A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400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CA-4CC2-8C79-DE97D32AB9FB}"/>
              </c:ext>
            </c:extLst>
          </c:dPt>
          <c:dPt>
            <c:idx val="1"/>
            <c:invertIfNegative val="0"/>
            <c:bubble3D val="0"/>
            <c:spPr>
              <a:solidFill>
                <a:srgbClr val="E400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36-47D6-B84D-D7909061B5EA}"/>
              </c:ext>
            </c:extLst>
          </c:dPt>
          <c:dPt>
            <c:idx val="2"/>
            <c:invertIfNegative val="0"/>
            <c:bubble3D val="0"/>
            <c:spPr>
              <a:solidFill>
                <a:srgbClr val="E400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36-47D6-B84D-D7909061B5EA}"/>
              </c:ext>
            </c:extLst>
          </c:dPt>
          <c:dPt>
            <c:idx val="3"/>
            <c:invertIfNegative val="0"/>
            <c:bubble3D val="0"/>
            <c:spPr>
              <a:solidFill>
                <a:srgbClr val="E4003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36-47D6-B84D-D7909061B5EA}"/>
              </c:ext>
            </c:extLst>
          </c:dPt>
          <c:cat>
            <c:strRef>
              <c:f>Лист1!$A$8:$A$11</c:f>
              <c:strCache>
                <c:ptCount val="4"/>
                <c:pt idx="0">
                  <c:v>МЕЖДУНАРОДНЫЕ ПЕРЕВОЗКИ, + 40%</c:v>
                </c:pt>
                <c:pt idx="1">
                  <c:v>ПЕРЕВОЗКИ ПО БЕЛАРУСИ, +127%</c:v>
                </c:pt>
                <c:pt idx="2">
                  <c:v>ФУЛФИЛМЕНТ, +28%</c:v>
                </c:pt>
                <c:pt idx="3">
                  <c:v>ЭКСПЕДИРОВАНИЕ, + 0%</c:v>
                </c:pt>
              </c:strCache>
            </c:strRef>
          </c:cat>
          <c:val>
            <c:numRef>
              <c:f>Лист1!$B$8:$B$11</c:f>
              <c:numCache>
                <c:formatCode>0%</c:formatCode>
                <c:ptCount val="4"/>
                <c:pt idx="0">
                  <c:v>1.4</c:v>
                </c:pt>
                <c:pt idx="1">
                  <c:v>2.27</c:v>
                </c:pt>
                <c:pt idx="2">
                  <c:v>1.28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436-47D6-B84D-D7909061B5EA}"/>
            </c:ext>
          </c:extLst>
        </c:ser>
        <c:ser>
          <c:idx val="1"/>
          <c:order val="1"/>
          <c:spPr>
            <a:solidFill>
              <a:srgbClr val="253746"/>
            </a:solidFill>
            <a:ln>
              <a:noFill/>
            </a:ln>
            <a:effectLst/>
          </c:spPr>
          <c:invertIfNegative val="0"/>
          <c:cat>
            <c:strRef>
              <c:f>Лист1!$A$8:$A$11</c:f>
              <c:strCache>
                <c:ptCount val="4"/>
                <c:pt idx="0">
                  <c:v>МЕЖДУНАРОДНЫЕ ПЕРЕВОЗКИ, + 40%</c:v>
                </c:pt>
                <c:pt idx="1">
                  <c:v>ПЕРЕВОЗКИ ПО БЕЛАРУСИ, +127%</c:v>
                </c:pt>
                <c:pt idx="2">
                  <c:v>ФУЛФИЛМЕНТ, +28%</c:v>
                </c:pt>
                <c:pt idx="3">
                  <c:v>ЭКСПЕДИРОВАНИЕ, + 0%</c:v>
                </c:pt>
              </c:strCache>
            </c:strRef>
          </c:cat>
          <c:val>
            <c:numRef>
              <c:f>Лист1!$C$8:$C$11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CA-4CC2-8C79-DE97D32AB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3210608"/>
        <c:axId val="1283211440"/>
      </c:barChart>
      <c:catAx>
        <c:axId val="128321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0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stA="45000" endPos="0" dist="50800" dir="5400000" sy="-100000" algn="bl" rotWithShape="0"/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211440"/>
        <c:crosses val="autoZero"/>
        <c:auto val="1"/>
        <c:lblAlgn val="ctr"/>
        <c:lblOffset val="100"/>
        <c:noMultiLvlLbl val="0"/>
      </c:catAx>
      <c:valAx>
        <c:axId val="128321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21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r">
              <a:defRPr sz="1300"/>
            </a:lvl1pPr>
          </a:lstStyle>
          <a:p>
            <a:fld id="{CBCF1DF8-4FCA-4FAD-8D57-0367C073128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1" tIns="48306" rIns="96611" bIns="483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1" tIns="48306" rIns="96611" bIns="4830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r">
              <a:defRPr sz="1300"/>
            </a:lvl1pPr>
          </a:lstStyle>
          <a:p>
            <a:fld id="{802D8BAF-C5D3-4457-8063-686B70385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4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D8BAF-C5D3-4457-8063-686B703857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3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8BAF-C5D3-4457-8063-686B703857F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1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8BAF-C5D3-4457-8063-686B703857F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3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8BAF-C5D3-4457-8063-686B703857F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2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8BAF-C5D3-4457-8063-686B703857F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1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DEC3DB-D62A-481D-90E8-7EBEC0B0F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5656EE-C67F-4EF9-80CD-9154F21C3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32923-2556-4F60-9E12-4BA3C499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0D8966-B2AE-4631-9EE5-C2635E0E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C0F9A6-6F2E-4EF8-8F3B-33271D04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77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24435-4BB7-4326-A22F-0ECE1526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20D27E-0B99-4E86-8C9D-F22F3FED8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06BE7E-4A8E-4871-85D8-AFAD0897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D80EC0-E1F2-4350-9CD4-D3D6C876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C1A100-C4C8-471E-BDB0-7F8618AF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05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361919-A795-4B2D-AA0F-2BC2C40D1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35A6D9-C213-4FCC-A644-A5356E60F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164469-57DF-42C1-B117-6EB96E28A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D2694-8D2E-407C-8BAE-F061155DA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091D4B-F44A-46F3-9926-8826CA008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2A75E-5CAF-4804-B15E-56B5EDEB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7A590-3ECD-4BC1-9176-AF3E78E9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40787A-5E32-4E1F-BA59-605B22B9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1E1E9A-D065-418F-8CCD-8D6526F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F174FE-A451-48FD-BBC9-D291E19D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8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DF22A-7511-4300-BAEB-69783B98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7FE986-F1E4-4615-95AB-1CC6DCC1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84DB6-B8A4-4DAF-8F12-0A3ACFE8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8E8A77-C12C-410D-98A5-EBDEF358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F8541C-B5A3-4320-9D19-56CB4AD2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11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355F8-4DA1-478F-9279-66CF41E63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4D20B3-2794-4463-B912-C90691A75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9615B5-ECAE-4CC6-8FD4-E0C6B8D9B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E15A9-D889-4F14-B6A5-93942D6A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F01677-FD50-4C6F-B52B-A4A685F3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D4AD8F-5573-497E-89E6-B566A5B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5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C7009-655C-4178-AFE5-771F15C02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4BC4DB-B606-4EBD-89BA-AB5D0B4C2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726290-A1F1-4F3B-9CEC-EA650C404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87B740-E64A-475E-B8FD-8EC198CAA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F20F3E-1F92-473A-BA0F-BD2744A9B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29929A-996E-4994-B544-8B8C251E7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9FB3D9-1967-424E-AD2A-FB41BA2C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6E2035-E3E2-492F-A70A-C6B2A51B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8225F-318E-4F2F-989B-32F7DE56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E298C2-6D7D-472B-84F9-8B5C5826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4238C8-E9AD-4950-8086-F15111A4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298F4D-B6F4-4B9F-8935-D4951EFB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E4676C-2C3A-4B12-9E6F-FC300806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799E192-C239-4A49-9FDF-05DBF43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9F8CBE-C18C-4621-8691-E92B211F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DFD0C-8A7E-4963-8731-853B3E9F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824E89-BE4D-41C8-9F82-887131581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B5A534-E076-4540-83D3-FB9FFB348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3AB85B-C7E8-4712-B27D-1C7FFE11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E1EFC3-91B5-4B9E-8325-36AEC2AB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B39D90-116E-43E6-BA14-B20B8237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0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473FE-9CB0-4DE4-B54E-26D4F8D5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1C4F97-8C0A-47EE-8013-96F1E402C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DEA401-49B2-42CE-A9E8-0A08E5EF1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FD476D-3DA5-4B14-906F-995191C3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563F6B-7754-4152-881A-7AFC70B2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8EECD3-0134-45CB-B6E5-CF706B97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8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8E82E-D826-4FD6-B0D8-3709B4CF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A1F7B-6A7F-4F42-B56A-852F8F6B8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A2B32E-7047-4F09-A389-D957E1604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DBC2B-4E57-49AE-86DE-8DF178E1140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17F72E-4898-408E-AC6E-4814DA81F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74073A-0C32-4AB1-A6E5-9DC1BE887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CE59-FA69-47A9-9C93-D6DCB396E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47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7.xml" Type="http://schemas.openxmlformats.org/officeDocument/2006/relationships/slideLayout"/><Relationship Id="rId5" Target="../media/image3.jpeg" Type="http://schemas.openxmlformats.org/officeDocument/2006/relationships/image"/><Relationship Id="rId4" Target="../media/hdphoto1.wdp" Type="http://schemas.microsoft.com/office/2007/relationships/hdphoto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 ?><Relationships xmlns="http://schemas.openxmlformats.org/package/2006/relationships"><Relationship Id="rId8" Target="../media/image3.jpeg" Type="http://schemas.openxmlformats.org/officeDocument/2006/relationships/image"/><Relationship Id="rId3" Target="../media/image2.png" Type="http://schemas.openxmlformats.org/officeDocument/2006/relationships/image"/><Relationship Id="rId7" Target="../media/image11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10.jpeg" Type="http://schemas.openxmlformats.org/officeDocument/2006/relationships/image"/><Relationship Id="rId5" Target="../media/image9.jpeg" Type="http://schemas.openxmlformats.org/officeDocument/2006/relationships/image"/><Relationship Id="rId4" Target="../media/hdphoto1.wdp" Type="http://schemas.microsoft.com/office/2007/relationships/hdphoto"/><Relationship Id="rId9" Target="../media/image12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5.png" /><Relationship Id="rId4" Type="http://schemas.openxmlformats.org/officeDocument/2006/relationships/image" Target="../media/image14.png" /></Relationships>
</file>

<file path=ppt/slides/_rels/slide2.xml.rels><?xml version="1.0" encoding="UTF-8" standalone="yes" ?><Relationships xmlns="http://schemas.openxmlformats.org/package/2006/relationships"><Relationship Id="rId3" Target="../media/hdphoto1.wdp" Type="http://schemas.microsoft.com/office/2007/relationships/hdphoto"/><Relationship Id="rId2" Target="../media/image2.pn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video" Target="https://www.youtube.com/embed/hZdzbqsk4Ew" TargetMode="External" /><Relationship Id="rId6" Type="http://schemas.openxmlformats.org/officeDocument/2006/relationships/image" Target="../media/image4.jpeg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3.jpeg" Type="http://schemas.openxmlformats.org/officeDocument/2006/relationships/image"/><Relationship Id="rId5" Target="../charts/chart1.xml" Type="http://schemas.openxmlformats.org/officeDocument/2006/relationships/chart"/><Relationship Id="rId4" Target="../media/hdphoto1.wdp" Type="http://schemas.microsoft.com/office/2007/relationships/hdphoto"/></Relationships>
</file>

<file path=ppt/slides/_rels/slide9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7.xml" Type="http://schemas.openxmlformats.org/officeDocument/2006/relationships/slideLayout"/><Relationship Id="rId6" Target="../media/image3.jpeg" Type="http://schemas.openxmlformats.org/officeDocument/2006/relationships/image"/><Relationship Id="rId5" Target="../charts/chart2.xml" Type="http://schemas.openxmlformats.org/officeDocument/2006/relationships/chart"/><Relationship Id="rId4" Target="../media/hdphoto1.wdp" Type="http://schemas.microsoft.com/office/2007/relationships/hdphoto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01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14572" y="874455"/>
            <a:ext cx="9162854" cy="255454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z="8000">
                <a:solidFill>
                  <a:schemeClr val="bg1"/>
                </a:solidFill>
                <a:effectLst>
                  <a:innerShdw blurRad="63500" dir="16200000" dist="50800">
                    <a:prstClr val="black">
                      <a:alpha val="50000"/>
                    </a:prstClr>
                  </a:innerShdw>
                </a:effectLst>
                <a:latin charset="0" panose="020B0603020203020204" pitchFamily="34" typeface="Effra Corp"/>
                <a:cs charset="0" panose="020B0604020202020204" pitchFamily="34" typeface="Arial"/>
              </a:rPr>
              <a:t>ДОСТАВКА </a:t>
            </a:r>
          </a:p>
          <a:p>
            <a:pPr algn="ctr"/>
            <a:r>
              <a:rPr b="1" dirty="0" lang="ru-RU" sz="8000">
                <a:solidFill>
                  <a:schemeClr val="bg1"/>
                </a:solidFill>
                <a:effectLst>
                  <a:innerShdw blurRad="63500" dir="16200000" dist="50800">
                    <a:prstClr val="black">
                      <a:alpha val="50000"/>
                    </a:prstClr>
                  </a:innerShdw>
                </a:effectLst>
                <a:latin charset="0" panose="020B0603020203020204" pitchFamily="34" typeface="Effra Corp"/>
                <a:cs charset="0" panose="020B0604020202020204" pitchFamily="34" typeface="Arial"/>
              </a:rPr>
              <a:t>С ЛЮБОВЬЮ</a:t>
            </a:r>
            <a:endParaRPr b="1" dirty="0" lang="en-US" sz="8000">
              <a:solidFill>
                <a:schemeClr val="bg1"/>
              </a:solidFill>
              <a:effectLst>
                <a:innerShdw blurRad="63500" dir="16200000" dist="50800">
                  <a:prstClr val="black">
                    <a:alpha val="50000"/>
                  </a:prstClr>
                </a:innerShdw>
              </a:effectLst>
              <a:latin charset="0" panose="020B0603020203020204" pitchFamily="34" typeface="Effra Corp"/>
              <a:cs charset="0" panose="020B0604020202020204" pitchFamily="34"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FF2BCC-814F-4BC9-A17B-F93553945132}"/>
              </a:ext>
            </a:extLst>
          </p:cNvPr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>
          <a:xfrm>
            <a:off x="4892460" y="3831461"/>
            <a:ext cx="2407077" cy="222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96896"/>
      </p:ext>
    </p:extLst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0" y="17316"/>
            <a:ext cx="4709423" cy="68406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18899C-C2F2-49DF-8D95-2743F5C972E4}"/>
              </a:ext>
            </a:extLst>
          </p:cNvPr>
          <p:cNvSpPr txBox="1"/>
          <p:nvPr/>
        </p:nvSpPr>
        <p:spPr>
          <a:xfrm>
            <a:off x="456212" y="400834"/>
            <a:ext cx="5482270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А ТАК МЫ РАСТЕМ…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76006-5E29-408C-8961-A959E9321209}"/>
              </a:ext>
            </a:extLst>
          </p:cNvPr>
          <p:cNvSpPr txBox="1"/>
          <p:nvPr/>
        </p:nvSpPr>
        <p:spPr>
          <a:xfrm>
            <a:off x="456212" y="1019245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ООО «ТМФ-ТРАНС» (</a:t>
            </a:r>
            <a:r>
              <a:rPr b="1" dirty="0" err="1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ГлавДоставка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DF3DBC8-3FC0-421C-A437-79E3EE09C2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6996" y="5970645"/>
            <a:ext cx="2199588" cy="7936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AEBB0D-1A78-4D23-9D63-F183A6A56D93}"/>
              </a:ext>
            </a:extLst>
          </p:cNvPr>
          <p:cNvSpPr txBox="1"/>
          <p:nvPr/>
        </p:nvSpPr>
        <p:spPr>
          <a:xfrm>
            <a:off x="4908245" y="1458500"/>
            <a:ext cx="65665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b="1" baseline="0" i="0" kern="1200" strike="noStrike" sz="2128" u="none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dirty="0" lang="ru-RU" sz="2400">
                <a:solidFill>
                  <a:srgbClr val="253746"/>
                </a:solidFill>
              </a:rPr>
              <a:t>% ПТВ ГРУЗА</a:t>
            </a:r>
          </a:p>
          <a:p>
            <a:pPr algn="ctr" rtl="0">
              <a:defRPr b="1" baseline="0" i="0" kern="1200" strike="noStrike" sz="2128" u="none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dirty="0" lang="ru-RU" sz="2400">
                <a:solidFill>
                  <a:srgbClr val="253746"/>
                </a:solidFill>
              </a:rPr>
              <a:t>(минского филиала)</a:t>
            </a:r>
          </a:p>
          <a:p>
            <a:pPr algn="ctr" rtl="0">
              <a:defRPr b="1" baseline="0" i="0" kern="1200" strike="noStrike" sz="2128" u="none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dirty="0" lang="ru-RU" sz="2400">
                <a:solidFill>
                  <a:srgbClr val="E4003A"/>
                </a:solidFill>
              </a:rPr>
              <a:t>ПО ВНУТРИРЕСПУБЛИКАНСКИМ ПЕРЕВОЗКАМ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9F8020-49B3-4304-9710-7A563276CBD2}"/>
              </a:ext>
            </a:extLst>
          </p:cNvPr>
          <p:cNvSpPr txBox="1"/>
          <p:nvPr/>
        </p:nvSpPr>
        <p:spPr>
          <a:xfrm>
            <a:off x="4852149" y="4588485"/>
            <a:ext cx="6421667" cy="95410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z="2800">
                <a:solidFill>
                  <a:srgbClr val="E4003A"/>
                </a:solidFill>
                <a:latin charset="0" panose="020B0603020203020204" pitchFamily="34" typeface="Effra Corp"/>
                <a:cs charset="0" panose="020B0604020202020204" pitchFamily="34" typeface="Arial"/>
              </a:rPr>
              <a:t>*1</a:t>
            </a:r>
            <a:r>
              <a:rPr b="1" dirty="0" lang="ru-RU" sz="2800">
                <a:solidFill>
                  <a:srgbClr val="253746"/>
                </a:solidFill>
                <a:latin charset="0" panose="020B0603020203020204" pitchFamily="34" typeface="Effra Corp"/>
                <a:cs charset="0" panose="020B0604020202020204" pitchFamily="34" typeface="Arial"/>
              </a:rPr>
              <a:t> ПОВРЕЖДЕНИЕ ГРУЗА </a:t>
            </a:r>
          </a:p>
          <a:p>
            <a:pPr algn="ctr"/>
            <a:r>
              <a:rPr b="1" dirty="0" lang="ru-RU" sz="2800">
                <a:solidFill>
                  <a:srgbClr val="253746"/>
                </a:solidFill>
                <a:latin charset="0" panose="020B0603020203020204" pitchFamily="34" typeface="Effra Corp"/>
                <a:cs charset="0" panose="020B0604020202020204" pitchFamily="34" typeface="Arial"/>
              </a:rPr>
              <a:t>ИЗ </a:t>
            </a:r>
            <a:r>
              <a:rPr b="1" dirty="0" lang="ru-RU" sz="2800">
                <a:solidFill>
                  <a:srgbClr val="E4003A"/>
                </a:solidFill>
                <a:latin charset="0" panose="020B0603020203020204" pitchFamily="34" typeface="Effra Corp"/>
                <a:cs charset="0" panose="020B0604020202020204" pitchFamily="34" typeface="Arial"/>
              </a:rPr>
              <a:t>1000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76C8B3-9BF1-4A13-B9F8-B9A376763BC6}"/>
              </a:ext>
            </a:extLst>
          </p:cNvPr>
          <p:cNvSpPr txBox="1"/>
          <p:nvPr/>
        </p:nvSpPr>
        <p:spPr>
          <a:xfrm>
            <a:off x="6931254" y="3214379"/>
            <a:ext cx="2520490" cy="923330"/>
          </a:xfrm>
          <a:prstGeom prst="rect">
            <a:avLst/>
          </a:prstGeom>
          <a:solidFill>
            <a:srgbClr val="E4003A"/>
          </a:solidFill>
        </p:spPr>
        <p:txBody>
          <a:bodyPr rtlCol="0" wrap="square">
            <a:spAutoFit/>
          </a:bodyPr>
          <a:lstStyle/>
          <a:p>
            <a:pPr algn="ctr"/>
            <a:r>
              <a:rPr b="1" dirty="0" lang="ru-RU" sz="5400">
                <a:solidFill>
                  <a:schemeClr val="bg1"/>
                </a:solidFill>
                <a:latin charset="0" panose="020B0603020203020204" pitchFamily="34" typeface="Effra Corp"/>
                <a:cs charset="0" panose="020B0604020202020204" pitchFamily="34" typeface="Arial"/>
              </a:rPr>
              <a:t>0,001%</a:t>
            </a:r>
          </a:p>
        </p:txBody>
      </p:sp>
    </p:spTree>
    <p:extLst>
      <p:ext uri="{BB962C8B-B14F-4D97-AF65-F5344CB8AC3E}">
        <p14:creationId xmlns:p14="http://schemas.microsoft.com/office/powerpoint/2010/main" val="222812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0155" y="207974"/>
            <a:ext cx="5005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200" b="1" dirty="0">
                <a:solidFill>
                  <a:srgbClr val="253746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РЕЙТИНГИ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895" y="6067555"/>
            <a:ext cx="2048792" cy="5824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146A60-7DD2-476A-B417-6E2B4F1DA54F}"/>
              </a:ext>
            </a:extLst>
          </p:cNvPr>
          <p:cNvSpPr txBox="1"/>
          <p:nvPr/>
        </p:nvSpPr>
        <p:spPr>
          <a:xfrm>
            <a:off x="1144492" y="1325580"/>
            <a:ext cx="558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200" b="1" dirty="0">
                <a:solidFill>
                  <a:srgbClr val="2B3847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INFOTRANS.BY</a:t>
            </a:r>
            <a:endParaRPr lang="ru-RU" sz="1200" b="1" dirty="0">
              <a:solidFill>
                <a:srgbClr val="2B3847"/>
              </a:solidFill>
              <a:latin typeface="Effra Corp" panose="020B06030202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984B7F-51CB-4C5D-AAA8-047DC4274087}"/>
              </a:ext>
            </a:extLst>
          </p:cNvPr>
          <p:cNvSpPr txBox="1"/>
          <p:nvPr/>
        </p:nvSpPr>
        <p:spPr>
          <a:xfrm>
            <a:off x="456212" y="400834"/>
            <a:ext cx="3749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СЕГОДНЯ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E46E355-8D1A-4A5F-97D9-CB02CF3F2B18}"/>
              </a:ext>
            </a:extLst>
          </p:cNvPr>
          <p:cNvSpPr/>
          <p:nvPr/>
        </p:nvSpPr>
        <p:spPr>
          <a:xfrm>
            <a:off x="2330761" y="2635076"/>
            <a:ext cx="7490583" cy="817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ТОП-5</a:t>
            </a:r>
            <a:r>
              <a:rPr lang="ru-RU" sz="1800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 Фулфилмент операторов</a:t>
            </a:r>
            <a:r>
              <a:rPr lang="ru-RU" sz="1800" b="0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 </a:t>
            </a:r>
            <a:r>
              <a:rPr lang="ru-RU" sz="1800" b="0" i="0" dirty="0">
                <a:solidFill>
                  <a:srgbClr val="2B3847"/>
                </a:solidFill>
                <a:effectLst/>
                <a:latin typeface="Effra Corp" panose="020B0603020203020204" pitchFamily="34" charset="0"/>
              </a:rPr>
              <a:t>Беларуси 2021</a:t>
            </a:r>
            <a:br>
              <a:rPr lang="ru-RU" sz="1800" dirty="0">
                <a:latin typeface="Effra Corp" panose="020B0603020203020204" pitchFamily="34" charset="0"/>
              </a:rPr>
            </a:br>
            <a:r>
              <a:rPr lang="ru-RU" b="0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ГЛАВДОСТАВКА - </a:t>
            </a:r>
            <a:r>
              <a:rPr lang="ru-RU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3 МЕСТО</a:t>
            </a:r>
            <a:endParaRPr lang="en-US" sz="1200" b="1" i="0" dirty="0">
              <a:solidFill>
                <a:srgbClr val="EB0045"/>
              </a:solidFill>
              <a:effectLst/>
              <a:latin typeface="Effra Corp" panose="020B0603020203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4934384-3C83-4D7E-811F-37C2AACD325D}"/>
              </a:ext>
            </a:extLst>
          </p:cNvPr>
          <p:cNvSpPr/>
          <p:nvPr/>
        </p:nvSpPr>
        <p:spPr>
          <a:xfrm>
            <a:off x="2330760" y="3609351"/>
            <a:ext cx="7490583" cy="817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ТОП-10</a:t>
            </a:r>
            <a:r>
              <a:rPr lang="ru-RU" sz="1800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 Почтовых операторов и курьерских служб</a:t>
            </a:r>
            <a:r>
              <a:rPr lang="ru-RU" sz="1800" b="0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 </a:t>
            </a:r>
            <a:r>
              <a:rPr lang="ru-RU" sz="1800" b="0" i="0" dirty="0">
                <a:solidFill>
                  <a:srgbClr val="2B3847"/>
                </a:solidFill>
                <a:effectLst/>
                <a:latin typeface="Effra Corp" panose="020B0603020203020204" pitchFamily="34" charset="0"/>
              </a:rPr>
              <a:t>Беларуси 2021</a:t>
            </a:r>
            <a:br>
              <a:rPr lang="ru-RU" sz="1800" dirty="0">
                <a:latin typeface="Effra Corp" panose="020B0603020203020204" pitchFamily="34" charset="0"/>
              </a:rPr>
            </a:br>
            <a:r>
              <a:rPr lang="ru-RU" b="0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ГЛАВДОСТАВКА - </a:t>
            </a:r>
            <a:r>
              <a:rPr lang="ru-RU" b="1" dirty="0">
                <a:solidFill>
                  <a:srgbClr val="EB0045"/>
                </a:solidFill>
                <a:latin typeface="Effra Corp" panose="020B0603020203020204" pitchFamily="34" charset="0"/>
              </a:rPr>
              <a:t>6</a:t>
            </a:r>
            <a:r>
              <a:rPr lang="ru-RU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 МЕСТО</a:t>
            </a:r>
            <a:endParaRPr lang="en-US" sz="1200" b="1" i="0" dirty="0">
              <a:solidFill>
                <a:srgbClr val="EB0045"/>
              </a:solidFill>
              <a:effectLst/>
              <a:latin typeface="Effra Corp" panose="020B0603020203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9812172-3184-4541-BCC3-67413D2D1F4A}"/>
              </a:ext>
            </a:extLst>
          </p:cNvPr>
          <p:cNvSpPr/>
          <p:nvPr/>
        </p:nvSpPr>
        <p:spPr>
          <a:xfrm>
            <a:off x="2330762" y="1674245"/>
            <a:ext cx="7490583" cy="817500"/>
          </a:xfrm>
          <a:prstGeom prst="roundRect">
            <a:avLst>
              <a:gd name="adj" fmla="val 165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ТОП-10</a:t>
            </a:r>
            <a:r>
              <a:rPr lang="ru-RU" sz="1800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 Экспресс-перевозчиков сборных грузов </a:t>
            </a:r>
            <a:r>
              <a:rPr lang="ru-RU" sz="1800" b="0" i="0" dirty="0">
                <a:solidFill>
                  <a:srgbClr val="2B3847"/>
                </a:solidFill>
                <a:effectLst/>
                <a:latin typeface="Effra Corp" panose="020B0603020203020204" pitchFamily="34" charset="0"/>
              </a:rPr>
              <a:t>Беларусь 2021 </a:t>
            </a:r>
            <a:br>
              <a:rPr lang="ru-RU" sz="1800" dirty="0">
                <a:latin typeface="Effra Corp" panose="020B0603020203020204" pitchFamily="34" charset="0"/>
              </a:rPr>
            </a:br>
            <a:r>
              <a:rPr lang="ru-RU" b="0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ГЛАВДОСТАВКА - </a:t>
            </a:r>
            <a:r>
              <a:rPr lang="ru-RU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2 МЕСТО</a:t>
            </a:r>
            <a:endParaRPr lang="en-US" sz="1200" b="1" i="0" dirty="0">
              <a:solidFill>
                <a:srgbClr val="EB0045"/>
              </a:solidFill>
              <a:effectLst/>
              <a:latin typeface="Effra Corp" panose="020B06030202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0C6767-BFA4-498E-A3F5-3D4E41C1E487}"/>
              </a:ext>
            </a:extLst>
          </p:cNvPr>
          <p:cNvSpPr txBox="1"/>
          <p:nvPr/>
        </p:nvSpPr>
        <p:spPr>
          <a:xfrm>
            <a:off x="1144492" y="4583626"/>
            <a:ext cx="5585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СТАТИСТИКА: </a:t>
            </a:r>
            <a:r>
              <a:rPr lang="ru-RU" sz="1200" b="1" dirty="0">
                <a:solidFill>
                  <a:srgbClr val="253746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МИНСКТРАНС</a:t>
            </a:r>
            <a:endParaRPr lang="ru-RU" sz="1200" b="1" dirty="0">
              <a:solidFill>
                <a:srgbClr val="2B3847"/>
              </a:solidFill>
              <a:latin typeface="Effra Corp" panose="020B06030202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3C356730-1883-448D-8138-E66FA29B31C7}"/>
              </a:ext>
            </a:extLst>
          </p:cNvPr>
          <p:cNvSpPr/>
          <p:nvPr/>
        </p:nvSpPr>
        <p:spPr>
          <a:xfrm>
            <a:off x="2283312" y="4990569"/>
            <a:ext cx="7490583" cy="817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ТОП-100 </a:t>
            </a:r>
            <a:r>
              <a:rPr lang="ru-RU" sz="1400" b="1" i="0" dirty="0">
                <a:solidFill>
                  <a:srgbClr val="253746"/>
                </a:solidFill>
                <a:effectLst/>
                <a:latin typeface="Roboto"/>
              </a:rPr>
              <a:t>белорусских транспортно-логистических компаний за 2020 год </a:t>
            </a:r>
            <a:r>
              <a:rPr lang="ru-RU" sz="1400" b="1" i="0" dirty="0">
                <a:solidFill>
                  <a:srgbClr val="F01346"/>
                </a:solidFill>
                <a:effectLst/>
                <a:latin typeface="Roboto"/>
              </a:rPr>
              <a:t>по выручке</a:t>
            </a:r>
            <a:r>
              <a:rPr lang="ru-RU" sz="1400" b="1" dirty="0">
                <a:solidFill>
                  <a:srgbClr val="253746"/>
                </a:solidFill>
                <a:latin typeface="Roboto"/>
              </a:rPr>
              <a:t> </a:t>
            </a:r>
            <a:r>
              <a:rPr lang="ru-RU" sz="1400" b="1" i="0" dirty="0">
                <a:solidFill>
                  <a:srgbClr val="253746"/>
                </a:solidFill>
                <a:effectLst/>
                <a:latin typeface="Roboto"/>
              </a:rPr>
              <a:t>от реализации </a:t>
            </a:r>
            <a:r>
              <a:rPr lang="ru-RU" sz="1400" b="1" i="0" dirty="0">
                <a:solidFill>
                  <a:srgbClr val="F01346"/>
                </a:solidFill>
                <a:effectLst/>
                <a:latin typeface="Roboto"/>
              </a:rPr>
              <a:t>услуг экспедитора</a:t>
            </a:r>
            <a:endParaRPr lang="ru-RU" sz="1400" b="0" i="0" dirty="0">
              <a:solidFill>
                <a:srgbClr val="F01346"/>
              </a:solidFill>
              <a:effectLst/>
              <a:latin typeface="Roboto"/>
            </a:endParaRPr>
          </a:p>
          <a:p>
            <a:pPr algn="ctr"/>
            <a:r>
              <a:rPr lang="ru-RU" b="0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ГЛАВДОСТАВКА - </a:t>
            </a:r>
            <a:r>
              <a:rPr lang="ru-RU" b="1" i="0" dirty="0">
                <a:solidFill>
                  <a:srgbClr val="EB0045"/>
                </a:solidFill>
                <a:effectLst/>
                <a:latin typeface="Effra Corp" panose="020B0603020203020204" pitchFamily="34" charset="0"/>
              </a:rPr>
              <a:t>27 МЕСТО </a:t>
            </a:r>
            <a:r>
              <a:rPr lang="ru-RU" b="1" i="0" dirty="0">
                <a:solidFill>
                  <a:srgbClr val="253746"/>
                </a:solidFill>
                <a:effectLst/>
                <a:latin typeface="Effra Corp" panose="020B0603020203020204" pitchFamily="34" charset="0"/>
              </a:rPr>
              <a:t>ИЗ 2047 КОМПАНИЙ</a:t>
            </a:r>
            <a:endParaRPr lang="en-US" sz="1200" b="1" i="0" dirty="0">
              <a:solidFill>
                <a:srgbClr val="253746"/>
              </a:solidFill>
              <a:effectLst/>
              <a:latin typeface="Effra Corp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48270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8968" y="1"/>
            <a:ext cx="4721345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178" y="167392"/>
            <a:ext cx="4570481" cy="342786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384" y="1546395"/>
            <a:ext cx="4395936" cy="329695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09" y="4032928"/>
            <a:ext cx="3986521" cy="265768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95B0D4D-483D-4D7D-B090-A6BCB6E10D1C}"/>
              </a:ext>
            </a:extLst>
          </p:cNvPr>
          <p:cNvSpPr txBox="1"/>
          <p:nvPr/>
        </p:nvSpPr>
        <p:spPr>
          <a:xfrm>
            <a:off x="456212" y="400834"/>
            <a:ext cx="4570482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НАША КОМАНДА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2B45E6-A4F2-4F37-B126-D1657138A9C5}"/>
              </a:ext>
            </a:extLst>
          </p:cNvPr>
          <p:cNvSpPr txBox="1"/>
          <p:nvPr/>
        </p:nvSpPr>
        <p:spPr>
          <a:xfrm>
            <a:off x="456212" y="1019245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ООО «ТМФ-ТРАНС» (</a:t>
            </a:r>
            <a:r>
              <a:rPr b="1" dirty="0" err="1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ГлавДоставка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C25AC95-174A-4A3B-A736-567848BE5D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16996" y="5970645"/>
            <a:ext cx="2199588" cy="7936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625" y="2960816"/>
            <a:ext cx="4096490" cy="307236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761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8547" y="1279558"/>
            <a:ext cx="7881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solidFill>
                  <a:srgbClr val="F01346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ЛАЙФХАК </a:t>
            </a:r>
            <a:r>
              <a:rPr lang="ru-RU" sz="40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ОТ ГЛАВДОСТАВКА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854" y="5633576"/>
            <a:ext cx="2659833" cy="7561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19F15F-DB08-4F9D-99B2-06E4A12F2083}"/>
              </a:ext>
            </a:extLst>
          </p:cNvPr>
          <p:cNvSpPr txBox="1"/>
          <p:nvPr/>
        </p:nvSpPr>
        <p:spPr>
          <a:xfrm>
            <a:off x="5322771" y="3376396"/>
            <a:ext cx="649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ЕСЛИ ВЫ ЧЕТКО ЗНАЕТЕ ЦЕЛЬ, ТО ВАМ БУДЕТ ЛЕГЧЕ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ПОСТРОИТЬ МАРШРУТ И ПРИДТИ К КОНЕЧНОЙ ТОЧКЕ.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21936B-5EAE-4010-896E-02934F351DAA}"/>
              </a:ext>
            </a:extLst>
          </p:cNvPr>
          <p:cNvSpPr txBox="1"/>
          <p:nvPr/>
        </p:nvSpPr>
        <p:spPr>
          <a:xfrm>
            <a:off x="5064494" y="2792868"/>
            <a:ext cx="675819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500" b="1" dirty="0">
                <a:solidFill>
                  <a:srgbClr val="F01346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В ЖИЗНИ КАК В ЛОГИСТИКЕ: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63A33F7-89FE-4A38-B057-2B7CE4255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8548" y="-589548"/>
            <a:ext cx="8037095" cy="80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18925"/>
      </p:ext>
    </p:extLst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1" y="58394"/>
            <a:ext cx="4681143" cy="67996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2C19CE-62AA-48E2-B4A1-8CD0F54B6C81}"/>
              </a:ext>
            </a:extLst>
          </p:cNvPr>
          <p:cNvSpPr txBox="1"/>
          <p:nvPr/>
        </p:nvSpPr>
        <p:spPr>
          <a:xfrm>
            <a:off x="1075417" y="5695371"/>
            <a:ext cx="4395937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ПОДПИСЫВАЙСЯ НА НАШ </a:t>
            </a:r>
          </a:p>
          <a:p>
            <a:pPr algn="ctr"/>
            <a:r>
              <a:rPr b="1" dirty="0" lang="ru-RU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КРУТОЙ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 </a:t>
            </a:r>
            <a:r>
              <a:rPr b="1" dirty="0" lang="ru-RU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ИНСТАГРАМ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827F0F-567A-4CBA-890E-A134BC32FBBD}"/>
              </a:ext>
            </a:extLst>
          </p:cNvPr>
          <p:cNvSpPr txBox="1"/>
          <p:nvPr/>
        </p:nvSpPr>
        <p:spPr>
          <a:xfrm>
            <a:off x="6928288" y="5695371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>
                <a:solidFill>
                  <a:srgbClr val="25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ШОУ</a:t>
            </a:r>
            <a:r>
              <a:rPr b="1" dirty="0" lang="ru-RU">
                <a:solidFill>
                  <a:srgbClr val="F013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 «ПРИМЕРЬ МОЙ БИЗНЕС»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3B95E4-6DBE-41C0-B2B7-E5945491F4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570" y="504122"/>
            <a:ext cx="4905374" cy="490537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602651D-417B-4C1C-AAE4-9D0C2237AD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99" y="504121"/>
            <a:ext cx="490537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33685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1" y="0"/>
            <a:ext cx="472134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679" y="381980"/>
            <a:ext cx="4559005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НЕМНОГО О НАС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0914" y="2850548"/>
            <a:ext cx="7648281" cy="224676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0" dirty="0" i="0" lang="ru-RU" sz="2000">
                <a:solidFill>
                  <a:srgbClr val="E4003A"/>
                </a:solidFill>
                <a:effectLst/>
                <a:latin typeface="Helvetica Neue"/>
              </a:rPr>
              <a:t>    </a:t>
            </a:r>
            <a:r>
              <a:rPr b="0" dirty="0" err="1" i="0" lang="ru-RU" sz="2000">
                <a:solidFill>
                  <a:srgbClr val="E4003A"/>
                </a:solidFill>
                <a:effectLst/>
                <a:latin charset="0" panose="020B0603020203020204" pitchFamily="34" typeface="Effra Corp"/>
              </a:rPr>
              <a:t>ГлавДоставка</a:t>
            </a:r>
            <a:r>
              <a:rPr b="0" dirty="0" i="0" lang="ru-RU" sz="2000">
                <a:solidFill>
                  <a:srgbClr val="E4003A"/>
                </a:solidFill>
                <a:effectLst/>
                <a:latin charset="0" panose="020B0603020203020204" pitchFamily="34" typeface="Effra Corp"/>
              </a:rPr>
              <a:t> </a:t>
            </a:r>
            <a:r>
              <a:rPr b="0" dirty="0" i="0" lang="ru-RU" sz="2000">
                <a:solidFill>
                  <a:srgbClr val="333333"/>
                </a:solidFill>
                <a:effectLst/>
                <a:latin charset="0" panose="020B0603020203020204" pitchFamily="34" typeface="Effra Corp"/>
              </a:rPr>
              <a:t>- это прежде всего те люди, которые в ней работают. </a:t>
            </a:r>
            <a:r>
              <a:rPr dirty="0" lang="ru-RU" sz="2000">
                <a:solidFill>
                  <a:srgbClr val="333333"/>
                </a:solidFill>
                <a:latin charset="0" panose="020B0603020203020204" pitchFamily="34" typeface="Effra Corp"/>
              </a:rPr>
              <a:t>П</a:t>
            </a:r>
            <a:r>
              <a:rPr b="0" dirty="0" i="0" lang="ru-RU" sz="2000">
                <a:solidFill>
                  <a:srgbClr val="333333"/>
                </a:solidFill>
                <a:effectLst/>
                <a:latin charset="0" panose="020B0603020203020204" pitchFamily="34" typeface="Effra Corp"/>
              </a:rPr>
              <a:t>рофессионализм, скорость, забота о каждом клиенте: этим и можно охарактеризовать нашу компанию.</a:t>
            </a:r>
          </a:p>
          <a:p>
            <a:pPr algn="just"/>
            <a:r>
              <a:rPr b="0" dirty="0" i="0" lang="ru-RU" sz="2000">
                <a:solidFill>
                  <a:srgbClr val="333333"/>
                </a:solidFill>
                <a:effectLst/>
                <a:latin charset="0" panose="020B0603020203020204" pitchFamily="34" typeface="Effra Corp"/>
              </a:rPr>
              <a:t>    </a:t>
            </a:r>
          </a:p>
          <a:p>
            <a:pPr algn="just"/>
            <a:r>
              <a:rPr dirty="0" lang="ru-RU" sz="2000">
                <a:solidFill>
                  <a:srgbClr val="333333"/>
                </a:solidFill>
                <a:latin charset="0" panose="020B0603020203020204" pitchFamily="34" typeface="Effra Corp"/>
              </a:rPr>
              <a:t>      </a:t>
            </a:r>
            <a:r>
              <a:rPr b="0" dirty="0" i="0" lang="ru-RU" sz="2000">
                <a:solidFill>
                  <a:srgbClr val="333333"/>
                </a:solidFill>
                <a:effectLst/>
                <a:latin charset="0" panose="020B0603020203020204" pitchFamily="34" typeface="Effra Corp"/>
              </a:rPr>
              <a:t>Мы перевозим сборные грузы по Беларуси, России, Казахстану, Армении, Кыргызстану. Также мы оказываем услуги фулфилмента и экспедирования грузов.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7185" y="1388577"/>
            <a:ext cx="6029585" cy="40011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2000">
                <a:solidFill>
                  <a:srgbClr val="2B3847"/>
                </a:solidFill>
                <a:latin charset="0" panose="020B0603020203020204" pitchFamily="34" typeface="Effra Corp"/>
              </a:rPr>
              <a:t>ДОСТАВКА НЕ ГЛАВНОЕ, </a:t>
            </a:r>
            <a:r>
              <a:rPr b="1" dirty="0" lang="ru-RU" sz="2000">
                <a:solidFill>
                  <a:srgbClr val="EB0045"/>
                </a:solidFill>
                <a:latin charset="0" panose="020B0603020203020204" pitchFamily="34" typeface="Effra Corp"/>
              </a:rPr>
              <a:t>ГЛАВНОЕ – ЛЮБОВЬ!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6996" y="5970645"/>
            <a:ext cx="2199588" cy="79366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CECEA20-4DDE-45CD-942D-95F151BE2B71}"/>
              </a:ext>
            </a:extLst>
          </p:cNvPr>
          <p:cNvSpPr txBox="1"/>
          <p:nvPr/>
        </p:nvSpPr>
        <p:spPr>
          <a:xfrm>
            <a:off x="456212" y="1019245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ООО «ТМФ-ТРАНС» (</a:t>
            </a:r>
            <a:r>
              <a:rPr b="1" dirty="0" err="1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ГлавДоставка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9226511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113122" y="20254"/>
            <a:ext cx="4707401" cy="6837746"/>
          </a:xfrm>
          <a:prstGeom prst="rect">
            <a:avLst/>
          </a:prstGeom>
        </p:spPr>
      </p:pic>
      <p:pic>
        <p:nvPicPr>
          <p:cNvPr id="5" name="hZdzbqsk4Ew"/>
          <p:cNvPicPr>
            <a:picLocks noChangeAspect="1" noRo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002428" y="20254"/>
            <a:ext cx="9715155" cy="6837746"/>
          </a:xfrm>
          <a:prstGeom prst="rect">
            <a:avLst/>
          </a:prstGeom>
          <a:ln cap="sq" w="63500">
            <a:solidFill>
              <a:srgbClr val="FFFFFF"/>
            </a:solidFill>
            <a:prstDash val="solid"/>
            <a:miter lim="800000"/>
          </a:ln>
          <a:effectLst/>
          <a:scene3d>
            <a:camera prst="orthographicFront"/>
            <a:lightRig dir="t" rig="soft"/>
          </a:scene3d>
          <a:sp3d contourW="6350">
            <a:contourClr>
              <a:srgbClr val="000000"/>
            </a:contourClr>
          </a:sp3d>
        </p:spPr>
      </p:pic>
    </p:spTree>
    <p:extLst>
      <p:ext uri="{BB962C8B-B14F-4D97-AF65-F5344CB8AC3E}">
        <p14:creationId xmlns:p14="http://schemas.microsoft.com/office/powerpoint/2010/main" val="405827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1291" y="2967335"/>
            <a:ext cx="10737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ГЛАВНЫЕ НОВОСТИ</a:t>
            </a:r>
            <a:endParaRPr lang="en-US" sz="6600" b="1" dirty="0">
              <a:solidFill>
                <a:srgbClr val="2B3847"/>
              </a:solidFill>
              <a:latin typeface="Effra Corp" panose="020B06030202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FBC263-DFA8-447F-859C-2493EEE89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8548" y="-589548"/>
            <a:ext cx="8037095" cy="80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7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0AD049-D080-49E1-B837-A53F7E44FB6B}"/>
              </a:ext>
            </a:extLst>
          </p:cNvPr>
          <p:cNvSpPr txBox="1"/>
          <p:nvPr/>
        </p:nvSpPr>
        <p:spPr>
          <a:xfrm>
            <a:off x="1470599" y="559547"/>
            <a:ext cx="92508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EB00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ОТКРЫЛИ ФИЛИАЛ В ГОМЕЛЕ!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7AF603-B6E4-4C6A-A99D-9C2A902B6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32" y="1665764"/>
            <a:ext cx="10293292" cy="46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8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31212F-7B40-4FB8-9612-4FD58F270AE0}"/>
              </a:ext>
            </a:extLst>
          </p:cNvPr>
          <p:cNvSpPr txBox="1"/>
          <p:nvPr/>
        </p:nvSpPr>
        <p:spPr>
          <a:xfrm>
            <a:off x="1556360" y="306479"/>
            <a:ext cx="956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EB00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ПОЛУЧИЛИ ПОЧТОВУЮ ЛИЦЕНЗИЮ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0E523F-E4BE-4CEC-8B65-D195DDFFF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628" y="1098255"/>
            <a:ext cx="8296314" cy="567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7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6928" y="2551836"/>
            <a:ext cx="10737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ПОКАЗАТЕЛИ </a:t>
            </a:r>
          </a:p>
          <a:p>
            <a:pPr algn="r"/>
            <a:r>
              <a:rPr lang="ru-RU" sz="5400" b="1" dirty="0">
                <a:solidFill>
                  <a:schemeClr val="bg1"/>
                </a:solidFill>
                <a:latin typeface="Effra Corp" panose="020B0603020203020204" pitchFamily="34" charset="0"/>
                <a:cs typeface="Arial" panose="020B0604020202020204" pitchFamily="34" charset="0"/>
              </a:rPr>
              <a:t>РОСТА</a:t>
            </a:r>
            <a:endParaRPr lang="en-US" sz="6600" b="1" dirty="0">
              <a:solidFill>
                <a:srgbClr val="2B3847"/>
              </a:solidFill>
              <a:latin typeface="Effra Corp" panose="020B06030202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FBC263-DFA8-447F-859C-2493EEE89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18548" y="-589548"/>
            <a:ext cx="8037095" cy="80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71487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1" y="17316"/>
            <a:ext cx="4709423" cy="6840684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518846"/>
              </p:ext>
            </p:extLst>
          </p:nvPr>
        </p:nvGraphicFramePr>
        <p:xfrm>
          <a:off x="5365302" y="1617638"/>
          <a:ext cx="6094534" cy="382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18899C-C2F2-49DF-8D95-2743F5C972E4}"/>
              </a:ext>
            </a:extLst>
          </p:cNvPr>
          <p:cNvSpPr txBox="1"/>
          <p:nvPr/>
        </p:nvSpPr>
        <p:spPr>
          <a:xfrm>
            <a:off x="456212" y="400834"/>
            <a:ext cx="5482270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А ТАК МЫ РАСТЕМ…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76006-5E29-408C-8961-A959E9321209}"/>
              </a:ext>
            </a:extLst>
          </p:cNvPr>
          <p:cNvSpPr txBox="1"/>
          <p:nvPr/>
        </p:nvSpPr>
        <p:spPr>
          <a:xfrm>
            <a:off x="456212" y="1019245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ООО «ТМФ-ТРАНС» (</a:t>
            </a:r>
            <a:r>
              <a:rPr b="1" dirty="0" err="1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ГлавДоставка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DF3DBC8-3FC0-421C-A437-79E3EE09C2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6996" y="5970645"/>
            <a:ext cx="2199588" cy="79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6000"/>
                    </a14:imgEffect>
                    <a14:imgEffect>
                      <a14:saturation sat="0"/>
                    </a14:imgEffect>
                    <a14:imgEffect>
                      <a14:brightnessContrast bright="2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"/>
          <a:stretch/>
        </p:blipFill>
        <p:spPr>
          <a:xfrm>
            <a:off x="-1" y="17316"/>
            <a:ext cx="4709423" cy="6840684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488521"/>
              </p:ext>
            </p:extLst>
          </p:nvPr>
        </p:nvGraphicFramePr>
        <p:xfrm>
          <a:off x="5384352" y="1492238"/>
          <a:ext cx="6094534" cy="3825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18899C-C2F2-49DF-8D95-2743F5C972E4}"/>
              </a:ext>
            </a:extLst>
          </p:cNvPr>
          <p:cNvSpPr txBox="1"/>
          <p:nvPr/>
        </p:nvSpPr>
        <p:spPr>
          <a:xfrm>
            <a:off x="456212" y="400834"/>
            <a:ext cx="5482270" cy="707886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ru-RU" sz="4000">
                <a:solidFill>
                  <a:srgbClr val="EB0045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А ТАК МЫ РАСТЕМ…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76006-5E29-408C-8961-A959E9321209}"/>
              </a:ext>
            </a:extLst>
          </p:cNvPr>
          <p:cNvSpPr txBox="1"/>
          <p:nvPr/>
        </p:nvSpPr>
        <p:spPr>
          <a:xfrm>
            <a:off x="456212" y="1019245"/>
            <a:ext cx="4395937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ООО «ТМФ-ТРАНС» (</a:t>
            </a:r>
            <a:r>
              <a:rPr b="1" dirty="0" err="1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ГлавДоставка</a:t>
            </a:r>
            <a:r>
              <a:rPr b="1" dirty="0" lang="ru-RU">
                <a:solidFill>
                  <a:srgbClr val="23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DF3DBC8-3FC0-421C-A437-79E3EE09C2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6996" y="5970645"/>
            <a:ext cx="2199588" cy="79366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174CC77-DB6A-497C-925B-B99E135B8D5E}"/>
              </a:ext>
            </a:extLst>
          </p:cNvPr>
          <p:cNvSpPr/>
          <p:nvPr/>
        </p:nvSpPr>
        <p:spPr>
          <a:xfrm>
            <a:off x="5928957" y="5491253"/>
            <a:ext cx="795693" cy="209550"/>
          </a:xfrm>
          <a:prstGeom prst="rect">
            <a:avLst/>
          </a:prstGeom>
          <a:solidFill>
            <a:srgbClr val="EB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4BE22AD-6E93-4900-9F6D-1610D54978AB}"/>
              </a:ext>
            </a:extLst>
          </p:cNvPr>
          <p:cNvSpPr/>
          <p:nvPr/>
        </p:nvSpPr>
        <p:spPr>
          <a:xfrm>
            <a:off x="5928957" y="5878016"/>
            <a:ext cx="795693" cy="209550"/>
          </a:xfrm>
          <a:prstGeom prst="rect">
            <a:avLst/>
          </a:prstGeom>
          <a:solidFill>
            <a:srgbClr val="2537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97A742-DC40-4350-A882-AFF75C9C3CF9}"/>
              </a:ext>
            </a:extLst>
          </p:cNvPr>
          <p:cNvSpPr txBox="1"/>
          <p:nvPr/>
        </p:nvSpPr>
        <p:spPr>
          <a:xfrm>
            <a:off x="6724650" y="5457528"/>
            <a:ext cx="3933825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1200">
                <a:solidFill>
                  <a:srgbClr val="25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- 2020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CEA999-920F-40DD-9BB5-A23D505ACF8C}"/>
              </a:ext>
            </a:extLst>
          </p:cNvPr>
          <p:cNvSpPr txBox="1"/>
          <p:nvPr/>
        </p:nvSpPr>
        <p:spPr>
          <a:xfrm>
            <a:off x="6724649" y="5844291"/>
            <a:ext cx="3933825" cy="27699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1200">
                <a:solidFill>
                  <a:srgbClr val="253746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- 2019</a:t>
            </a:r>
          </a:p>
        </p:txBody>
      </p:sp>
    </p:spTree>
    <p:extLst>
      <p:ext uri="{BB962C8B-B14F-4D97-AF65-F5344CB8AC3E}">
        <p14:creationId xmlns:p14="http://schemas.microsoft.com/office/powerpoint/2010/main" val="605376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282</Words>
  <Application>Microsoft Office PowerPoint</Application>
  <PresentationFormat>Широкоэкранный</PresentationFormat>
  <Paragraphs>53</Paragraphs>
  <Slides>14</Slides>
  <Notes>5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Крыльцова Александра Витальевна</dc:creator>
  <cp:lastModifiedBy>Сергей Полешук</cp:lastModifiedBy>
  <cp:revision>126</cp:revision>
  <cp:lastPrinted>2021-04-06T11:57:24Z</cp:lastPrinted>
  <dcterms:created xsi:type="dcterms:W3CDTF">2020-03-11T09:40:13Z</dcterms:created>
  <dcterms:modified xsi:type="dcterms:W3CDTF">2021-09-23T16:33:44Z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579615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