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43" autoAdjust="0"/>
    <p:restoredTop sz="94434" autoAdjust="0"/>
  </p:normalViewPr>
  <p:slideViewPr>
    <p:cSldViewPr snapToGrid="0">
      <p:cViewPr varScale="1">
        <p:scale>
          <a:sx n="61" d="100"/>
          <a:sy n="61" d="100"/>
        </p:scale>
        <p:origin x="72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</a:t>
            </a:r>
            <a:r>
              <a:rPr lang="ru-RU" sz="320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оценивают влияние музыки сотрудники магазинов?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2.9388109115065616E-2"/>
          <c:y val="0.24523850410348863"/>
          <c:w val="0.64831612201460043"/>
          <c:h val="0.707742142853495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Лист2!$B$2</c:f>
              <c:strCache>
                <c:ptCount val="1"/>
                <c:pt idx="0">
                  <c:v>повышает настроение и продуктивность персонала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Лист2!$A$2</c:f>
              <c:numCache>
                <c:formatCode>General</c:formatCode>
                <c:ptCount val="1"/>
                <c:pt idx="0">
                  <c:v>84</c:v>
                </c:pt>
              </c:numCache>
            </c:numRef>
          </c:val>
        </c:ser>
        <c:ser>
          <c:idx val="1"/>
          <c:order val="1"/>
          <c:tx>
            <c:strRef>
              <c:f>Лист2!$B$3</c:f>
              <c:strCache>
                <c:ptCount val="1"/>
                <c:pt idx="0">
                  <c:v>улучшает трудовую дисциплину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Лист2!$A$3</c:f>
              <c:numCache>
                <c:formatCode>General</c:formatCode>
                <c:ptCount val="1"/>
                <c:pt idx="0">
                  <c:v>81</c:v>
                </c:pt>
              </c:numCache>
            </c:numRef>
          </c:val>
        </c:ser>
        <c:ser>
          <c:idx val="2"/>
          <c:order val="2"/>
          <c:tx>
            <c:strRef>
              <c:f>Лист2!$B$4</c:f>
              <c:strCache>
                <c:ptCount val="1"/>
                <c:pt idx="0">
                  <c:v>делает покупателей более довольными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Лист2!$A$4</c:f>
              <c:numCache>
                <c:formatCode>General</c:formatCode>
                <c:ptCount val="1"/>
                <c:pt idx="0">
                  <c:v>76</c:v>
                </c:pt>
              </c:numCache>
            </c:numRef>
          </c:val>
        </c:ser>
        <c:ser>
          <c:idx val="3"/>
          <c:order val="3"/>
          <c:tx>
            <c:strRef>
              <c:f>Лист2!$B$5</c:f>
              <c:strCache>
                <c:ptCount val="1"/>
                <c:pt idx="0">
                  <c:v>стимулирует посетителей долше задерживаться в магазине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Лист2!$A$5</c:f>
              <c:numCache>
                <c:formatCode>General</c:formatCode>
                <c:ptCount val="1"/>
                <c:pt idx="0">
                  <c:v>63</c:v>
                </c:pt>
              </c:numCache>
            </c:numRef>
          </c:val>
        </c:ser>
        <c:ser>
          <c:idx val="4"/>
          <c:order val="4"/>
          <c:tx>
            <c:strRef>
              <c:f>Лист2!$B$6</c:f>
              <c:strCache>
                <c:ptCount val="1"/>
                <c:pt idx="0">
                  <c:v>повышает приветливость персонала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Лист2!$A$6</c:f>
              <c:numCache>
                <c:formatCode>General</c:formatCode>
                <c:ptCount val="1"/>
                <c:pt idx="0">
                  <c:v>60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65801704"/>
        <c:axId val="265810280"/>
      </c:barChart>
      <c:catAx>
        <c:axId val="265801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65810280"/>
        <c:crosses val="autoZero"/>
        <c:auto val="1"/>
        <c:lblAlgn val="ctr"/>
        <c:lblOffset val="100"/>
        <c:noMultiLvlLbl val="0"/>
      </c:catAx>
      <c:valAx>
        <c:axId val="265810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65801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5808692878484809"/>
          <c:y val="0.40637927138180568"/>
          <c:w val="0.33455658283584522"/>
          <c:h val="0.3432985077294710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</a:t>
            </a:r>
            <a:r>
              <a:rPr lang="ru-RU" sz="240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оценивают влияние музыки посетители магазинов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Лист1!$B$3</c:f>
              <c:strCache>
                <c:ptCount val="1"/>
                <c:pt idx="0">
                  <c:v>склонны рекомендовать его другим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Лист1!$A$3</c:f>
              <c:numCache>
                <c:formatCode>General</c:formatCode>
                <c:ptCount val="1"/>
                <c:pt idx="0">
                  <c:v>90</c:v>
                </c:pt>
              </c:numCache>
            </c:numRef>
          </c:val>
        </c:ser>
        <c:ser>
          <c:idx val="1"/>
          <c:order val="1"/>
          <c:tx>
            <c:strRef>
              <c:f>Лист1!$B$4</c:f>
              <c:strCache>
                <c:ptCount val="1"/>
                <c:pt idx="0">
                  <c:v>посещают его регулярно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Лист1!$A$4</c:f>
              <c:numCache>
                <c:formatCode>General</c:formatCode>
                <c:ptCount val="1"/>
                <c:pt idx="0">
                  <c:v>55</c:v>
                </c:pt>
              </c:numCache>
            </c:numRef>
          </c:val>
        </c:ser>
        <c:ser>
          <c:idx val="2"/>
          <c:order val="2"/>
          <c:tx>
            <c:strRef>
              <c:f>Лист1!$B$5</c:f>
              <c:strCache>
                <c:ptCount val="1"/>
                <c:pt idx="0">
                  <c:v>охотнее проходят в примерочные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Лист1!$A$5</c:f>
              <c:numCache>
                <c:formatCode>General</c:formatCode>
                <c:ptCount val="1"/>
                <c:pt idx="0">
                  <c:v>56</c:v>
                </c:pt>
              </c:numCache>
            </c:numRef>
          </c:val>
        </c:ser>
        <c:ser>
          <c:idx val="3"/>
          <c:order val="3"/>
          <c:tx>
            <c:strRef>
              <c:f>Лист1!$B$6</c:f>
              <c:strCache>
                <c:ptCount val="1"/>
                <c:pt idx="0">
                  <c:v>остаются в магазине дольше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Лист1!$A$6</c:f>
              <c:numCache>
                <c:formatCode>General</c:formatCode>
                <c:ptCount val="1"/>
                <c:pt idx="0">
                  <c:v>60</c:v>
                </c:pt>
              </c:numCache>
            </c:numRef>
          </c:val>
        </c:ser>
        <c:ser>
          <c:idx val="4"/>
          <c:order val="4"/>
          <c:tx>
            <c:strRef>
              <c:f>Лист1!$B$7</c:f>
              <c:strCache>
                <c:ptCount val="1"/>
                <c:pt idx="0">
                  <c:v>могут заплатить на 5% больше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Лист1!$A$7</c:f>
              <c:numCache>
                <c:formatCode>General</c:formatCode>
                <c:ptCount val="1"/>
                <c:pt idx="0">
                  <c:v>23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65397520"/>
        <c:axId val="265429192"/>
      </c:barChart>
      <c:catAx>
        <c:axId val="265397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65429192"/>
        <c:crosses val="autoZero"/>
        <c:auto val="1"/>
        <c:lblAlgn val="ctr"/>
        <c:lblOffset val="100"/>
        <c:noMultiLvlLbl val="0"/>
      </c:catAx>
      <c:valAx>
        <c:axId val="265429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65397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7408193853092796"/>
          <c:y val="0.33475570462242665"/>
          <c:w val="0.24613578408069381"/>
          <c:h val="0.4107185316315736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81D9D-DFF0-4975-B49E-D7C57A16B6B5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ACC61-6A8E-4592-A3FB-9C1B9DB3DF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472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81D9D-DFF0-4975-B49E-D7C57A16B6B5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ACC61-6A8E-4592-A3FB-9C1B9DB3DF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4371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81D9D-DFF0-4975-B49E-D7C57A16B6B5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ACC61-6A8E-4592-A3FB-9C1B9DB3DF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9759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81D9D-DFF0-4975-B49E-D7C57A16B6B5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ACC61-6A8E-4592-A3FB-9C1B9DB3DF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366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81D9D-DFF0-4975-B49E-D7C57A16B6B5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ACC61-6A8E-4592-A3FB-9C1B9DB3DF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0666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81D9D-DFF0-4975-B49E-D7C57A16B6B5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ACC61-6A8E-4592-A3FB-9C1B9DB3DF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850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81D9D-DFF0-4975-B49E-D7C57A16B6B5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ACC61-6A8E-4592-A3FB-9C1B9DB3DF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1342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81D9D-DFF0-4975-B49E-D7C57A16B6B5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ACC61-6A8E-4592-A3FB-9C1B9DB3DF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1697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81D9D-DFF0-4975-B49E-D7C57A16B6B5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ACC61-6A8E-4592-A3FB-9C1B9DB3DF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5123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81D9D-DFF0-4975-B49E-D7C57A16B6B5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ACC61-6A8E-4592-A3FB-9C1B9DB3DF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905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81D9D-DFF0-4975-B49E-D7C57A16B6B5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ACC61-6A8E-4592-A3FB-9C1B9DB3DF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6487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81D9D-DFF0-4975-B49E-D7C57A16B6B5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ACC61-6A8E-4592-A3FB-9C1B9DB3DF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018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gif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Картинки по запросу mus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1409528" cy="6845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5661" y="4605208"/>
            <a:ext cx="53089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Музыка и маркетинг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есть ли связь?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245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Картинки по запросу respect mus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73576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249045"/>
            <a:ext cx="10515600" cy="1325563"/>
          </a:xfrm>
        </p:spPr>
        <p:txBody>
          <a:bodyPr/>
          <a:lstStyle/>
          <a:p>
            <a:r>
              <a:rPr lang="ru-RU" sz="6600" b="1" dirty="0" smtClean="0"/>
              <a:t>Спасибо</a:t>
            </a:r>
            <a:endParaRPr lang="ru-RU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5763" y="0"/>
            <a:ext cx="5456237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54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ь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937484"/>
            <a:ext cx="10744979" cy="421765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402006" y="3152633"/>
            <a:ext cx="1528549" cy="3275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chemeClr val="tx1"/>
                </a:solidFill>
              </a:rPr>
              <a:t>Визуал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444063" y="3173526"/>
            <a:ext cx="1528549" cy="3275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152083" y="3152633"/>
            <a:ext cx="2575057" cy="3275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Музыка и запахи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09630" y="3053055"/>
            <a:ext cx="12290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Советы 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402006" y="2210937"/>
            <a:ext cx="7710985" cy="43672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Что влияет на нас при покупке?</a:t>
            </a:r>
            <a:endParaRPr lang="ru-RU" sz="36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2247831" y="738929"/>
            <a:ext cx="76963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 думаете, что 1% это не важно?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65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Картинки по запросу music influences in market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8564451" y="3940935"/>
            <a:ext cx="2421228" cy="73409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8564451" y="3940935"/>
            <a:ext cx="33313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Соглашаются, что музыка увеличивает вероятность того, что покупатель вернется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859887" y="3940935"/>
            <a:ext cx="2073499" cy="73409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859887" y="3940935"/>
            <a:ext cx="2459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Утверждают, что музыка создает более доброжелательную атмосферу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286539" y="3940935"/>
            <a:ext cx="2120348" cy="73409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124899" y="3940934"/>
            <a:ext cx="2490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Говорят, что музыка увеличивает продуктивность покупателей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18052" y="2531165"/>
            <a:ext cx="2517913" cy="276970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020417" y="5300870"/>
            <a:ext cx="8017566" cy="74212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16835" y="6271580"/>
            <a:ext cx="10363200" cy="3147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526773" y="5414680"/>
            <a:ext cx="90048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покупателю понравилась музыка, то возрастает вероятность, что он вернется и будет рекомендовать Вас другим людям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585656" y="1493949"/>
            <a:ext cx="2820474" cy="92727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7585656" y="1000475"/>
            <a:ext cx="23310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cs typeface="Aharoni" panose="02010803020104030203" pitchFamily="2" charset="-79"/>
              </a:rPr>
              <a:t>Влияние музыки на продажи</a:t>
            </a:r>
            <a:endParaRPr lang="ru-RU" sz="3200" b="1" dirty="0"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8073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4159307"/>
              </p:ext>
            </p:extLst>
          </p:nvPr>
        </p:nvGraphicFramePr>
        <p:xfrm>
          <a:off x="838200" y="365125"/>
          <a:ext cx="10358203" cy="6265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327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587834"/>
              </p:ext>
            </p:extLst>
          </p:nvPr>
        </p:nvGraphicFramePr>
        <p:xfrm>
          <a:off x="644577" y="704538"/>
          <a:ext cx="10709223" cy="59510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0193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80808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Картинки по запросу музыка и челове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2194" y="0"/>
            <a:ext cx="514349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4784"/>
            <a:ext cx="3786389" cy="6858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21095" y="8365"/>
            <a:ext cx="3700137" cy="68580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0748" y="5636525"/>
            <a:ext cx="3786389" cy="1221475"/>
          </a:xfrm>
          <a:prstGeom prst="rect">
            <a:avLst/>
          </a:prstGeom>
        </p:spPr>
      </p:pic>
      <p:pic>
        <p:nvPicPr>
          <p:cNvPr id="2052" name="Picture 4" descr="Картинки по запросу жанр музыки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808" y="1708198"/>
            <a:ext cx="3048000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91861" y="641185"/>
            <a:ext cx="3053059" cy="2134026"/>
          </a:xfrm>
          <a:prstGeom prst="rect">
            <a:avLst/>
          </a:prstGeom>
        </p:spPr>
      </p:pic>
      <p:pic>
        <p:nvPicPr>
          <p:cNvPr id="2054" name="Picture 6" descr="Картинки по запросу temp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137" y="3903664"/>
            <a:ext cx="3429000" cy="206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088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/>
              <a:t>Жанр музыки</a:t>
            </a:r>
            <a:endParaRPr lang="ru-RU" b="1" dirty="0"/>
          </a:p>
        </p:txBody>
      </p:sp>
      <p:pic>
        <p:nvPicPr>
          <p:cNvPr id="3074" name="Picture 2" descr="Картинки по запросу бах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451" y="1690688"/>
            <a:ext cx="4351338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Картинки по запросу бибер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6229" y="1690688"/>
            <a:ext cx="3883040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Картинки по запросу против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0313" y="3330054"/>
            <a:ext cx="3384623" cy="1507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716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Темп музыки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541126"/>
            <a:ext cx="3248025" cy="1009650"/>
          </a:xfrm>
          <a:prstGeom prst="rect">
            <a:avLst/>
          </a:prstGeom>
        </p:spPr>
      </p:pic>
      <p:pic>
        <p:nvPicPr>
          <p:cNvPr id="4098" name="Picture 2" descr="Картинки по запросу ике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8891" y="2096637"/>
            <a:ext cx="3797253" cy="1898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24900" y="1293350"/>
            <a:ext cx="2628900" cy="3505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15687" y="5060403"/>
            <a:ext cx="752366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Вы тоже не увидели здесь никакой связи?</a:t>
            </a:r>
          </a:p>
          <a:p>
            <a:pPr algn="ctr"/>
            <a:r>
              <a:rPr lang="ru-RU" sz="3200" dirty="0" smtClean="0"/>
              <a:t>НО</a:t>
            </a:r>
          </a:p>
          <a:p>
            <a:pPr algn="ctr"/>
            <a:r>
              <a:rPr lang="ru-RU" sz="3200" dirty="0" smtClean="0"/>
              <a:t>Она есть!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84430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Громкость музыки</a:t>
            </a:r>
            <a:endParaRPr lang="ru-RU" b="1" dirty="0"/>
          </a:p>
        </p:txBody>
      </p:sp>
      <p:pic>
        <p:nvPicPr>
          <p:cNvPr id="1026" name="Picture 2" descr="Похожее изображение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293" y="1690689"/>
            <a:ext cx="4333519" cy="2439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Похожее изображени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0064" y="4130041"/>
            <a:ext cx="3510209" cy="2674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Картинки по запросу эрик Спангенберг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0273" y="1680844"/>
            <a:ext cx="4043527" cy="3234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Картинки по запросу значок вопрос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4919" y="2198212"/>
            <a:ext cx="1424305" cy="1424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562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</TotalTime>
  <Words>111</Words>
  <Application>Microsoft Office PowerPoint</Application>
  <PresentationFormat>Широкоэкранный</PresentationFormat>
  <Paragraphs>21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Aharoni</vt:lpstr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Жанр музыки</vt:lpstr>
      <vt:lpstr>Темп музыки</vt:lpstr>
      <vt:lpstr>Громкость музыки</vt:lpstr>
      <vt:lpstr>Спасибо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NotePad.by</dc:creator>
  <cp:lastModifiedBy>NotePad.by</cp:lastModifiedBy>
  <cp:revision>21</cp:revision>
  <dcterms:created xsi:type="dcterms:W3CDTF">2017-03-30T19:52:13Z</dcterms:created>
  <dcterms:modified xsi:type="dcterms:W3CDTF">2017-04-05T19:46:00Z</dcterms:modified>
</cp:coreProperties>
</file>