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434" autoAdjust="0"/>
  </p:normalViewPr>
  <p:slideViewPr>
    <p:cSldViewPr snapToGrid="0">
      <p:cViewPr varScale="1">
        <p:scale>
          <a:sx n="61" d="100"/>
          <a:sy n="61" d="100"/>
        </p:scale>
        <p:origin x="7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sz="32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оценивают влияние музыки сотрудники магазинов?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9388109115065616E-2"/>
          <c:y val="0.24523850410348863"/>
          <c:w val="0.64831612201460043"/>
          <c:h val="0.707742142853495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Лист2!$B$2</c:f>
              <c:strCache>
                <c:ptCount val="1"/>
                <c:pt idx="0">
                  <c:v>повышает настроение и продуктивность персонала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Лист2!$A$2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Лист2!$B$3</c:f>
              <c:strCache>
                <c:ptCount val="1"/>
                <c:pt idx="0">
                  <c:v>улучшает трудовую дисциплину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Лист2!$A$3</c:f>
              <c:numCache>
                <c:formatCode>General</c:formatCode>
                <c:ptCount val="1"/>
                <c:pt idx="0">
                  <c:v>81</c:v>
                </c:pt>
              </c:numCache>
            </c:numRef>
          </c:val>
        </c:ser>
        <c:ser>
          <c:idx val="2"/>
          <c:order val="2"/>
          <c:tx>
            <c:strRef>
              <c:f>Лист2!$B$4</c:f>
              <c:strCache>
                <c:ptCount val="1"/>
                <c:pt idx="0">
                  <c:v>делает покупателей более довольными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Лист2!$A$4</c:f>
              <c:numCache>
                <c:formatCode>General</c:formatCode>
                <c:ptCount val="1"/>
                <c:pt idx="0">
                  <c:v>76</c:v>
                </c:pt>
              </c:numCache>
            </c:numRef>
          </c:val>
        </c:ser>
        <c:ser>
          <c:idx val="3"/>
          <c:order val="3"/>
          <c:tx>
            <c:strRef>
              <c:f>Лист2!$B$5</c:f>
              <c:strCache>
                <c:ptCount val="1"/>
                <c:pt idx="0">
                  <c:v>стимулирует посетителей долше задерживаться в магазине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Лист2!$A$5</c:f>
              <c:numCache>
                <c:formatCode>General</c:formatCode>
                <c:ptCount val="1"/>
                <c:pt idx="0">
                  <c:v>63</c:v>
                </c:pt>
              </c:numCache>
            </c:numRef>
          </c:val>
        </c:ser>
        <c:ser>
          <c:idx val="4"/>
          <c:order val="4"/>
          <c:tx>
            <c:strRef>
              <c:f>Лист2!$B$6</c:f>
              <c:strCache>
                <c:ptCount val="1"/>
                <c:pt idx="0">
                  <c:v>повышает приветливость персонала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Лист2!$A$6</c:f>
              <c:numCache>
                <c:formatCode>General</c:formatCode>
                <c:ptCount val="1"/>
                <c:pt idx="0">
                  <c:v>60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65801704"/>
        <c:axId val="265810280"/>
      </c:barChart>
      <c:catAx>
        <c:axId val="2658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5810280"/>
        <c:crosses val="autoZero"/>
        <c:auto val="1"/>
        <c:lblAlgn val="ctr"/>
        <c:lblOffset val="100"/>
        <c:noMultiLvlLbl val="0"/>
      </c:catAx>
      <c:valAx>
        <c:axId val="265810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5801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808692878484809"/>
          <c:y val="0.40637927138180568"/>
          <c:w val="0.33455658283584522"/>
          <c:h val="0.343298507729471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оценивают влияние музыки посетители магазинов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склонны рекомендовать его другим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Лист1!$A$3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</c:ser>
        <c:ser>
          <c:idx val="1"/>
          <c:order val="1"/>
          <c:tx>
            <c:strRef>
              <c:f>Лист1!$B$4</c:f>
              <c:strCache>
                <c:ptCount val="1"/>
                <c:pt idx="0">
                  <c:v>посещают его регулярно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Лист1!$A$4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ser>
          <c:idx val="2"/>
          <c:order val="2"/>
          <c:tx>
            <c:strRef>
              <c:f>Лист1!$B$5</c:f>
              <c:strCache>
                <c:ptCount val="1"/>
                <c:pt idx="0">
                  <c:v>охотнее проходят в примерочные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Лист1!$A$5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</c:ser>
        <c:ser>
          <c:idx val="3"/>
          <c:order val="3"/>
          <c:tx>
            <c:strRef>
              <c:f>Лист1!$B$6</c:f>
              <c:strCache>
                <c:ptCount val="1"/>
                <c:pt idx="0">
                  <c:v>остаются в магазине дольше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</c:f>
              <c:numCache>
                <c:formatCode>General</c:formatCode>
                <c:ptCount val="1"/>
                <c:pt idx="0">
                  <c:v>60</c:v>
                </c:pt>
              </c:numCache>
            </c:numRef>
          </c:val>
        </c:ser>
        <c:ser>
          <c:idx val="4"/>
          <c:order val="4"/>
          <c:tx>
            <c:strRef>
              <c:f>Лист1!$B$7</c:f>
              <c:strCache>
                <c:ptCount val="1"/>
                <c:pt idx="0">
                  <c:v>могут заплатить на 5% больше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Лист1!$A$7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65397520"/>
        <c:axId val="265429192"/>
      </c:barChart>
      <c:catAx>
        <c:axId val="26539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5429192"/>
        <c:crosses val="autoZero"/>
        <c:auto val="1"/>
        <c:lblAlgn val="ctr"/>
        <c:lblOffset val="100"/>
        <c:noMultiLvlLbl val="0"/>
      </c:catAx>
      <c:valAx>
        <c:axId val="265429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539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408193853092796"/>
          <c:y val="0.33475570462242665"/>
          <c:w val="0.24613578408069381"/>
          <c:h val="0.410718531631573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47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37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5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36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66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85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34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69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12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05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48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81D9D-DFF0-4975-B49E-D7C57A16B6B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ACC61-6A8E-4592-A3FB-9C1B9DB3DF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01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артинки по запросу mus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1409528" cy="684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5661" y="4605208"/>
            <a:ext cx="53089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и маркетинг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ли связь?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45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respect mus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357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249045"/>
            <a:ext cx="10515600" cy="1325563"/>
          </a:xfrm>
        </p:spPr>
        <p:txBody>
          <a:bodyPr/>
          <a:lstStyle/>
          <a:p>
            <a:r>
              <a:rPr lang="ru-RU" sz="6600" b="1" dirty="0" smtClean="0"/>
              <a:t>Спасибо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763" y="0"/>
            <a:ext cx="545623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54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37484"/>
            <a:ext cx="10744979" cy="421765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402006" y="3152633"/>
            <a:ext cx="1528549" cy="327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Визуал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44063" y="3173526"/>
            <a:ext cx="1528549" cy="327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52083" y="3152633"/>
            <a:ext cx="2575057" cy="327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Музыка и запахи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09630" y="3053055"/>
            <a:ext cx="1229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Советы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02006" y="2210937"/>
            <a:ext cx="7710985" cy="4367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Что влияет на нас при покупке?</a:t>
            </a:r>
            <a:endParaRPr lang="ru-RU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47831" y="738929"/>
            <a:ext cx="7696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думаете, что 1% это не важно?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артинки по запросу music influences in marke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564451" y="3940935"/>
            <a:ext cx="2421228" cy="7340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564451" y="3940935"/>
            <a:ext cx="3331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Соглашаются, что музыка увеличивает вероятность того, что покупатель вернется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59887" y="3940935"/>
            <a:ext cx="2073499" cy="7340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859887" y="3940935"/>
            <a:ext cx="2459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Утверждают, что музыка создает более доброжелательную атмосферу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86539" y="3940935"/>
            <a:ext cx="2120348" cy="7340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124899" y="3940934"/>
            <a:ext cx="2490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Говорят, что музыка увеличивает продуктивность покупателей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8052" y="2531165"/>
            <a:ext cx="2517913" cy="276970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20417" y="5300870"/>
            <a:ext cx="8017566" cy="74212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16835" y="6271580"/>
            <a:ext cx="10363200" cy="3147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26773" y="5414680"/>
            <a:ext cx="90048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покупателю понравилась музыка, то возрастает вероятность, что он вернется и будет рекомендовать Вас другим людям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85656" y="1493949"/>
            <a:ext cx="2820474" cy="92727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585656" y="1000475"/>
            <a:ext cx="23310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cs typeface="Aharoni" panose="02010803020104030203" pitchFamily="2" charset="-79"/>
              </a:rPr>
              <a:t>Влияние музыки на продажи</a:t>
            </a:r>
            <a:endParaRPr lang="ru-RU" sz="3200" b="1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073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159307"/>
              </p:ext>
            </p:extLst>
          </p:nvPr>
        </p:nvGraphicFramePr>
        <p:xfrm>
          <a:off x="838200" y="365125"/>
          <a:ext cx="10358203" cy="626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32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87834"/>
              </p:ext>
            </p:extLst>
          </p:nvPr>
        </p:nvGraphicFramePr>
        <p:xfrm>
          <a:off x="644577" y="704538"/>
          <a:ext cx="10709223" cy="5951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193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80808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Картинки по запросу музыка и челове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194" y="0"/>
            <a:ext cx="51434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784"/>
            <a:ext cx="3786389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1095" y="8365"/>
            <a:ext cx="3700137" cy="685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0748" y="5636525"/>
            <a:ext cx="3786389" cy="1221475"/>
          </a:xfrm>
          <a:prstGeom prst="rect">
            <a:avLst/>
          </a:prstGeom>
        </p:spPr>
      </p:pic>
      <p:pic>
        <p:nvPicPr>
          <p:cNvPr id="2052" name="Picture 4" descr="Картинки по запросу жанр музык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08" y="1708198"/>
            <a:ext cx="30480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1861" y="641185"/>
            <a:ext cx="3053059" cy="2134026"/>
          </a:xfrm>
          <a:prstGeom prst="rect">
            <a:avLst/>
          </a:prstGeom>
        </p:spPr>
      </p:pic>
      <p:pic>
        <p:nvPicPr>
          <p:cNvPr id="2054" name="Picture 6" descr="Картинки по запросу temp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137" y="3903664"/>
            <a:ext cx="34290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88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Жанр музыки</a:t>
            </a:r>
            <a:endParaRPr lang="ru-RU" b="1" dirty="0"/>
          </a:p>
        </p:txBody>
      </p:sp>
      <p:pic>
        <p:nvPicPr>
          <p:cNvPr id="3074" name="Picture 2" descr="Картинки по запросу бах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1" y="1690688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Картинки по запросу бибе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229" y="1690688"/>
            <a:ext cx="388304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Картинки по запросу против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313" y="3330054"/>
            <a:ext cx="3384623" cy="150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16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Темп музыки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541126"/>
            <a:ext cx="3248025" cy="1009650"/>
          </a:xfrm>
          <a:prstGeom prst="rect">
            <a:avLst/>
          </a:prstGeom>
        </p:spPr>
      </p:pic>
      <p:pic>
        <p:nvPicPr>
          <p:cNvPr id="4098" name="Picture 2" descr="Картинки по запросу ике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891" y="2096637"/>
            <a:ext cx="3797253" cy="189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4900" y="1293350"/>
            <a:ext cx="2628900" cy="3505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687" y="5060403"/>
            <a:ext cx="75236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Вы тоже не увидели здесь никакой связи?</a:t>
            </a:r>
          </a:p>
          <a:p>
            <a:pPr algn="ctr"/>
            <a:r>
              <a:rPr lang="ru-RU" sz="3200" dirty="0" smtClean="0"/>
              <a:t>НО</a:t>
            </a:r>
          </a:p>
          <a:p>
            <a:pPr algn="ctr"/>
            <a:r>
              <a:rPr lang="ru-RU" sz="3200" dirty="0" smtClean="0"/>
              <a:t>Она есть!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4430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Громкость музыки</a:t>
            </a:r>
            <a:endParaRPr lang="ru-RU" b="1" dirty="0"/>
          </a:p>
        </p:txBody>
      </p:sp>
      <p:pic>
        <p:nvPicPr>
          <p:cNvPr id="1026" name="Picture 2" descr="Похожее изображени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93" y="1690689"/>
            <a:ext cx="4333519" cy="2439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064" y="4130041"/>
            <a:ext cx="3510209" cy="267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эрик Спангенбер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273" y="1680844"/>
            <a:ext cx="4043527" cy="323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значок вопрос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919" y="2198212"/>
            <a:ext cx="1424305" cy="142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62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111</Words>
  <Application>Microsoft Office PowerPoint</Application>
  <PresentationFormat>Широкоэкранный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Жанр музыки</vt:lpstr>
      <vt:lpstr>Темп музыки</vt:lpstr>
      <vt:lpstr>Громкость музыки</vt:lpstr>
      <vt:lpstr>Спасибо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NotePad.by</dc:creator>
  <cp:lastModifiedBy>NotePad.by</cp:lastModifiedBy>
  <cp:revision>21</cp:revision>
  <dcterms:created xsi:type="dcterms:W3CDTF">2017-03-30T19:52:13Z</dcterms:created>
  <dcterms:modified xsi:type="dcterms:W3CDTF">2017-04-05T19:46:00Z</dcterms:modified>
</cp:coreProperties>
</file>